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sv-SE" dirty="0" smtClean="0"/>
              <a:t>Ämnesrubrik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8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884142"/>
          </a:xfrm>
        </p:spPr>
        <p:txBody>
          <a:bodyPr/>
          <a:lstStyle>
            <a:lvl1pPr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22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21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36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94116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77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fli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4" descr="lyft1_RGB8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9817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9" name="Picture 8" descr="logo_n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867400"/>
            <a:ext cx="2619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5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fotbollsk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4" descr="Fotboll_retusch_RGB8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9817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9" name="Picture 8" descr="logo_n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867400"/>
            <a:ext cx="2619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1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ka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4" descr="Kajak 01_retusch_RGB8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9817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9" name="Picture 8" descr="logo_n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867400"/>
            <a:ext cx="2619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motionslö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5" descr="lop_bredd_RGB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7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9817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Picture 8" descr="logo_n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867400"/>
            <a:ext cx="2619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7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sovande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5" descr="Vila_02_RGB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7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9817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Picture 8" descr="logo_n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867400"/>
            <a:ext cx="26193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0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2400"/>
              </a:spcBef>
              <a:defRPr lang="sv-SE" sz="20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spcBef>
                <a:spcPts val="2160"/>
              </a:spcBef>
              <a:defRPr lang="sv-SE" sz="18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42900" lvl="0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42900" lvl="1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två</a:t>
            </a:r>
          </a:p>
          <a:p>
            <a:pPr marL="342900" lvl="2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tre</a:t>
            </a:r>
          </a:p>
          <a:p>
            <a:pPr marL="342900" lvl="3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fyra</a:t>
            </a:r>
          </a:p>
          <a:p>
            <a:pPr marL="342900" lvl="4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13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8" descr="Brygga 01_retusch_RGB8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713" y="1484784"/>
            <a:ext cx="3163887" cy="395605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9750" y="1509687"/>
            <a:ext cx="4319588" cy="3910037"/>
          </a:xfrm>
        </p:spPr>
        <p:txBody>
          <a:bodyPr/>
          <a:lstStyle>
            <a:lvl1pPr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5804495"/>
            <a:ext cx="3887787" cy="504825"/>
          </a:xfrm>
        </p:spPr>
        <p:txBody>
          <a:bodyPr/>
          <a:lstStyle>
            <a:lvl1pPr marL="0" indent="0">
              <a:buFontTx/>
              <a:buNone/>
              <a:defRPr lang="sv-SE" sz="2200" b="0" kern="1200" dirty="0" smtClean="0">
                <a:solidFill>
                  <a:srgbClr val="00416F"/>
                </a:solidFill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buFont typeface="Arial" pitchFamily="34" charset="0"/>
              <a:buNone/>
            </a:pPr>
            <a:r>
              <a:rPr lang="sv-SE" dirty="0" smtClean="0"/>
              <a:t>&lt;Fyll i avsändarenhet&gt;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740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med Tyresö blå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416E"/>
              </a:buClr>
              <a:buFont typeface="Wingdings" pitchFamily="2" charset="2"/>
              <a:buChar char="§"/>
              <a:defRPr lang="sv-SE" sz="20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42900" lvl="0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42900" lvl="1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två</a:t>
            </a:r>
          </a:p>
          <a:p>
            <a:pPr marL="342900" lvl="2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tre</a:t>
            </a:r>
          </a:p>
          <a:p>
            <a:pPr marL="342900" lvl="3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fyra</a:t>
            </a:r>
          </a:p>
          <a:p>
            <a:pPr marL="342900" lvl="4" indent="-3429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7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8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5024"/>
          </a:xfrm>
        </p:spPr>
        <p:txBody>
          <a:bodyPr/>
          <a:lstStyle>
            <a:lvl1pPr marL="342900" indent="-34290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38350" indent="-28575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764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42900" lvl="1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42900" lvl="2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42900" lvl="3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42900" lvl="4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45024"/>
          </a:xfrm>
        </p:spPr>
        <p:txBody>
          <a:bodyPr/>
          <a:lstStyle>
            <a:lvl1pPr marL="342900" indent="-34290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42900" lvl="1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42900" lvl="2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42900" lvl="3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42900" lvl="4" indent="-342900" algn="l" defTabSz="914400" rtl="0" eaLnBrk="1" fontAlgn="base" latinLnBrk="0" hangingPunct="1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63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0349"/>
          </a:xfrm>
        </p:spPr>
        <p:txBody>
          <a:bodyPr/>
          <a:lstStyle>
            <a:lvl1pPr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76400" indent="-34290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955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70349"/>
          </a:xfrm>
        </p:spPr>
        <p:txBody>
          <a:bodyPr/>
          <a:lstStyle>
            <a:lvl1pPr marL="342900" indent="-34290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defRPr lang="sv-SE" sz="20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sv-SE" sz="18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38350" indent="-285750">
              <a:defRPr lang="sv-SE" sz="1600" kern="1200" dirty="0" smtClean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76400" indent="-342900">
              <a:defRPr lang="sv-SE" sz="1600" kern="1200" dirty="0">
                <a:solidFill>
                  <a:srgbClr val="584B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08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53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3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k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marL="742950" lvl="1" indent="-28575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Char char="–"/>
            </a:pPr>
            <a:r>
              <a:rPr lang="sv-SE" dirty="0" smtClean="0"/>
              <a:t>Nivå två</a:t>
            </a:r>
          </a:p>
          <a:p>
            <a:pPr marL="1143000" lvl="2" indent="-2286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•"/>
            </a:pPr>
            <a:r>
              <a:rPr lang="sv-SE" dirty="0" smtClean="0"/>
              <a:t>Nivå tre</a:t>
            </a:r>
          </a:p>
          <a:p>
            <a:pPr marL="1562100" lvl="3" indent="-2286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–"/>
            </a:pPr>
            <a:r>
              <a:rPr lang="sv-SE" dirty="0" smtClean="0"/>
              <a:t>Nivå fyra</a:t>
            </a:r>
          </a:p>
          <a:p>
            <a:pPr marL="1981200" lvl="4" indent="-2286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Char char="»"/>
            </a:pPr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FCCC-AD07-40E9-8F74-A151A34DD818}" type="datetimeFigureOut">
              <a:rPr lang="sv-SE" smtClean="0"/>
              <a:t>2014-04-30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802C-7F99-43BB-BF13-C655C45A7CBB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_po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65813"/>
            <a:ext cx="26416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0" r:id="rId15"/>
    <p:sldLayoutId id="21474836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416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2400"/>
        </a:spcBef>
        <a:buFont typeface="Arial" pitchFamily="34" charset="0"/>
        <a:buChar char="•"/>
        <a:defRPr lang="sv-SE" sz="2000" kern="1200" dirty="0" smtClean="0">
          <a:solidFill>
            <a:srgbClr val="584B4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00"/>
        </a:spcBef>
        <a:buFont typeface="Arial" pitchFamily="34" charset="0"/>
        <a:buChar char="–"/>
        <a:defRPr lang="sv-SE" sz="2000" kern="1200" dirty="0" smtClean="0">
          <a:solidFill>
            <a:srgbClr val="584B4C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160"/>
        </a:spcBef>
        <a:buFont typeface="Arial" pitchFamily="34" charset="0"/>
        <a:buChar char="•"/>
        <a:defRPr lang="sv-SE" sz="1800" kern="1200" dirty="0" smtClean="0">
          <a:solidFill>
            <a:srgbClr val="584B4C"/>
          </a:solidFill>
          <a:latin typeface="Arial" pitchFamily="34" charset="0"/>
          <a:ea typeface="+mn-ea"/>
          <a:cs typeface="Arial" pitchFamily="34" charset="0"/>
        </a:defRPr>
      </a:lvl3pPr>
      <a:lvl4pPr marL="16764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600" kern="1200" dirty="0" smtClean="0">
          <a:solidFill>
            <a:srgbClr val="584B4C"/>
          </a:solidFill>
          <a:latin typeface="Arial" pitchFamily="34" charset="0"/>
          <a:ea typeface="+mn-ea"/>
          <a:cs typeface="Arial" pitchFamily="34" charset="0"/>
        </a:defRPr>
      </a:lvl4pPr>
      <a:lvl5pPr marL="20955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lang="sv-SE" sz="1600" kern="1200" dirty="0">
          <a:solidFill>
            <a:srgbClr val="584B4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Avslutningstal </a:t>
            </a:r>
            <a:endParaRPr lang="sv-SE" dirty="0"/>
          </a:p>
        </p:txBody>
      </p:sp>
      <p:pic>
        <p:nvPicPr>
          <p:cNvPr id="1028" name="Picture 4" descr="C:\Users\elpo0708\AppData\Local\Microsoft\Windows\Temporary Internet Files\Content.IE5\7ZKDCUV1\MC9003608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1032358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Bedömning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 smtClean="0">
                <a:solidFill>
                  <a:schemeClr val="tx1"/>
                </a:solidFill>
              </a:rPr>
              <a:t>Kunskapskrav för betyget E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Eleven kan </a:t>
            </a:r>
            <a:r>
              <a:rPr lang="sv-SE" dirty="0">
                <a:solidFill>
                  <a:schemeClr val="tx1"/>
                </a:solidFill>
              </a:rPr>
              <a:t>förbereda och genomföra </a:t>
            </a:r>
            <a:r>
              <a:rPr lang="sv-SE" b="1" dirty="0">
                <a:solidFill>
                  <a:schemeClr val="tx1"/>
                </a:solidFill>
              </a:rPr>
              <a:t>enkla </a:t>
            </a:r>
            <a:r>
              <a:rPr lang="sv-SE" dirty="0">
                <a:solidFill>
                  <a:schemeClr val="tx1"/>
                </a:solidFill>
              </a:rPr>
              <a:t>muntliga redogörelser med </a:t>
            </a:r>
            <a:r>
              <a:rPr lang="sv-SE" b="1" dirty="0">
                <a:solidFill>
                  <a:schemeClr val="tx1"/>
                </a:solidFill>
              </a:rPr>
              <a:t>i huvudsak </a:t>
            </a:r>
            <a:r>
              <a:rPr lang="sv-SE" dirty="0">
                <a:solidFill>
                  <a:schemeClr val="tx1"/>
                </a:solidFill>
              </a:rPr>
              <a:t>fungerande struktur och innehåll och </a:t>
            </a:r>
            <a:r>
              <a:rPr lang="sv-SE" b="1" dirty="0">
                <a:solidFill>
                  <a:schemeClr val="tx1"/>
                </a:solidFill>
              </a:rPr>
              <a:t>viss </a:t>
            </a:r>
            <a:r>
              <a:rPr lang="sv-SE" dirty="0">
                <a:solidFill>
                  <a:schemeClr val="tx1"/>
                </a:solidFill>
              </a:rPr>
              <a:t>anpassning till syfte, mottagare och </a:t>
            </a:r>
            <a:r>
              <a:rPr lang="sv-SE" dirty="0" smtClean="0">
                <a:solidFill>
                  <a:schemeClr val="tx1"/>
                </a:solidFill>
              </a:rPr>
              <a:t>sammanhang.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</a:rPr>
              <a:t>Kunskapskrav för </a:t>
            </a:r>
            <a:r>
              <a:rPr lang="sv-SE" b="1" dirty="0" smtClean="0">
                <a:solidFill>
                  <a:schemeClr val="tx1"/>
                </a:solidFill>
              </a:rPr>
              <a:t>betyget C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Eleven kan förbereda </a:t>
            </a:r>
            <a:r>
              <a:rPr lang="sv-SE" dirty="0">
                <a:solidFill>
                  <a:schemeClr val="tx1"/>
                </a:solidFill>
              </a:rPr>
              <a:t>och genomföra </a:t>
            </a:r>
            <a:r>
              <a:rPr lang="sv-SE" b="1" dirty="0">
                <a:solidFill>
                  <a:schemeClr val="tx1"/>
                </a:solidFill>
              </a:rPr>
              <a:t>utvecklade m</a:t>
            </a:r>
            <a:r>
              <a:rPr lang="sv-SE" dirty="0">
                <a:solidFill>
                  <a:schemeClr val="tx1"/>
                </a:solidFill>
              </a:rPr>
              <a:t>untliga redogörelser med </a:t>
            </a:r>
            <a:r>
              <a:rPr lang="sv-SE" b="1" dirty="0">
                <a:solidFill>
                  <a:schemeClr val="tx1"/>
                </a:solidFill>
              </a:rPr>
              <a:t>relativt väl </a:t>
            </a:r>
            <a:r>
              <a:rPr lang="sv-SE" dirty="0">
                <a:solidFill>
                  <a:schemeClr val="tx1"/>
                </a:solidFill>
              </a:rPr>
              <a:t>fungerande struktur och innehåll och </a:t>
            </a:r>
            <a:r>
              <a:rPr lang="sv-SE" b="1" dirty="0">
                <a:solidFill>
                  <a:schemeClr val="tx1"/>
                </a:solidFill>
              </a:rPr>
              <a:t>relativt god </a:t>
            </a:r>
            <a:r>
              <a:rPr lang="sv-SE" dirty="0">
                <a:solidFill>
                  <a:schemeClr val="tx1"/>
                </a:solidFill>
              </a:rPr>
              <a:t>anpassning till syfte, mottagare och </a:t>
            </a:r>
            <a:r>
              <a:rPr lang="sv-SE" dirty="0" smtClean="0">
                <a:solidFill>
                  <a:schemeClr val="tx1"/>
                </a:solidFill>
              </a:rPr>
              <a:t>sammanhang</a:t>
            </a:r>
            <a:r>
              <a:rPr lang="sv-SE" dirty="0">
                <a:solidFill>
                  <a:schemeClr val="tx1"/>
                </a:solidFill>
              </a:rPr>
              <a:t>. </a:t>
            </a: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tx1"/>
                </a:solidFill>
              </a:rPr>
              <a:t>Kunskapskrav för </a:t>
            </a:r>
            <a:r>
              <a:rPr lang="sv-SE" b="1" dirty="0" smtClean="0">
                <a:solidFill>
                  <a:schemeClr val="tx1"/>
                </a:solidFill>
              </a:rPr>
              <a:t>betyget A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Eleven kan </a:t>
            </a:r>
            <a:r>
              <a:rPr lang="sv-SE" dirty="0">
                <a:solidFill>
                  <a:schemeClr val="tx1"/>
                </a:solidFill>
              </a:rPr>
              <a:t>förbereda och genomföra </a:t>
            </a:r>
            <a:r>
              <a:rPr lang="sv-SE" b="1" dirty="0">
                <a:solidFill>
                  <a:schemeClr val="tx1"/>
                </a:solidFill>
              </a:rPr>
              <a:t>välutvecklade </a:t>
            </a:r>
            <a:r>
              <a:rPr lang="sv-SE" dirty="0">
                <a:solidFill>
                  <a:schemeClr val="tx1"/>
                </a:solidFill>
              </a:rPr>
              <a:t>muntliga redogörelser med </a:t>
            </a:r>
            <a:r>
              <a:rPr lang="sv-SE" b="1" dirty="0">
                <a:solidFill>
                  <a:schemeClr val="tx1"/>
                </a:solidFill>
              </a:rPr>
              <a:t>väl </a:t>
            </a:r>
            <a:r>
              <a:rPr lang="sv-SE" dirty="0">
                <a:solidFill>
                  <a:schemeClr val="tx1"/>
                </a:solidFill>
              </a:rPr>
              <a:t>fungerande struktur och innehåll och </a:t>
            </a:r>
            <a:r>
              <a:rPr lang="sv-SE" b="1" dirty="0">
                <a:solidFill>
                  <a:schemeClr val="tx1"/>
                </a:solidFill>
              </a:rPr>
              <a:t>god </a:t>
            </a:r>
            <a:r>
              <a:rPr lang="sv-SE" dirty="0">
                <a:solidFill>
                  <a:schemeClr val="tx1"/>
                </a:solidFill>
              </a:rPr>
              <a:t>anpassning till syfte, mottagare och sammanhang. </a:t>
            </a:r>
          </a:p>
        </p:txBody>
      </p:sp>
    </p:spTree>
    <p:extLst>
      <p:ext uri="{BB962C8B-B14F-4D97-AF65-F5344CB8AC3E}">
        <p14:creationId xmlns:p14="http://schemas.microsoft.com/office/powerpoint/2010/main" val="31145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Retorik – konsten att </a:t>
            </a:r>
            <a:r>
              <a:rPr lang="sv-SE" dirty="0" smtClean="0"/>
              <a:t>tala </a:t>
            </a:r>
            <a:br>
              <a:rPr lang="sv-SE" dirty="0" smtClean="0"/>
            </a:br>
            <a:r>
              <a:rPr lang="sv-SE" i="1" dirty="0" smtClean="0"/>
              <a:t>eller </a:t>
            </a:r>
            <a:r>
              <a:rPr lang="sv-SE" dirty="0" smtClean="0"/>
              <a:t>få andra att vilja lyssna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Retorik betyder talarkonst, vältalighet och </a:t>
            </a:r>
            <a:r>
              <a:rPr lang="sv-SE" dirty="0" smtClean="0"/>
              <a:t>vältalighetslära.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Tre </a:t>
            </a:r>
            <a:r>
              <a:rPr lang="sv-SE" dirty="0" smtClean="0"/>
              <a:t>nycklar för att lyckas: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 dirty="0" err="1" smtClean="0">
                <a:solidFill>
                  <a:srgbClr val="002060"/>
                </a:solidFill>
              </a:rPr>
              <a:t>Ethos</a:t>
            </a:r>
            <a:r>
              <a:rPr lang="sv-SE" b="1" dirty="0" smtClean="0"/>
              <a:t> </a:t>
            </a:r>
            <a:r>
              <a:rPr lang="sv-SE" dirty="0" smtClean="0"/>
              <a:t>– erfarenhet. </a:t>
            </a:r>
            <a:r>
              <a:rPr lang="sv-SE" dirty="0"/>
              <a:t>S</a:t>
            </a:r>
            <a:r>
              <a:rPr lang="sv-SE" dirty="0" smtClean="0"/>
              <a:t>kapar </a:t>
            </a:r>
            <a:r>
              <a:rPr lang="sv-SE" b="1" i="1" dirty="0" smtClean="0"/>
              <a:t>förtroende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 dirty="0" smtClean="0">
                <a:solidFill>
                  <a:schemeClr val="accent4">
                    <a:lumMod val="75000"/>
                  </a:schemeClr>
                </a:solidFill>
              </a:rPr>
              <a:t>Logos</a:t>
            </a:r>
            <a:r>
              <a:rPr lang="sv-SE" dirty="0" smtClean="0"/>
              <a:t> – fakta. Talar </a:t>
            </a:r>
            <a:r>
              <a:rPr lang="sv-SE" dirty="0" smtClean="0"/>
              <a:t>till människors </a:t>
            </a:r>
            <a:r>
              <a:rPr lang="sv-SE" b="1" i="1" dirty="0" smtClean="0"/>
              <a:t>förnuft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 dirty="0" smtClean="0">
                <a:solidFill>
                  <a:srgbClr val="C00000"/>
                </a:solidFill>
              </a:rPr>
              <a:t>Patos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smtClean="0"/>
              <a:t>– känslor. Väcker målgruppens </a:t>
            </a:r>
            <a:r>
              <a:rPr lang="sv-SE" b="1" i="1" dirty="0" smtClean="0"/>
              <a:t>känslor</a:t>
            </a:r>
            <a:endParaRPr lang="sv-SE" b="1" i="1" dirty="0" smtClean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3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Retoriska figurer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Tretal:</a:t>
            </a:r>
            <a:r>
              <a:rPr lang="sv-SE" dirty="0" smtClean="0">
                <a:solidFill>
                  <a:schemeClr val="tx1"/>
                </a:solidFill>
              </a:rPr>
              <a:t> Uppräkning </a:t>
            </a:r>
            <a:r>
              <a:rPr lang="sv-SE" dirty="0">
                <a:solidFill>
                  <a:schemeClr val="tx1"/>
                </a:solidFill>
              </a:rPr>
              <a:t>av tre saker. </a:t>
            </a:r>
            <a:r>
              <a:rPr lang="sv-SE" dirty="0">
                <a:solidFill>
                  <a:schemeClr val="tx1"/>
                </a:solidFill>
              </a:rPr>
              <a:t>Det finns en anledning till att det finns i sagor, det låter jättebra! 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Nu återstår tro, hopp och kärlek och störst av dem är kärleken.”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”Du har alltid varit en snäll, lojal och rolig vän.”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Metafor:</a:t>
            </a:r>
            <a:r>
              <a:rPr lang="sv-SE" dirty="0" smtClean="0">
                <a:solidFill>
                  <a:schemeClr val="tx1"/>
                </a:solidFill>
              </a:rPr>
              <a:t> Metaforer </a:t>
            </a:r>
            <a:r>
              <a:rPr lang="sv-SE" dirty="0">
                <a:solidFill>
                  <a:schemeClr val="tx1"/>
                </a:solidFill>
              </a:rPr>
              <a:t>är ett bildspråk där ord/uttryck får en annan betydelse än rent bokstavligt. Metaforen är som liknelsen men den saknar ett jämförelseord (som, liksom). 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Skolan är en resa med många svängar och vägskäl. </a:t>
            </a:r>
            <a:r>
              <a:rPr lang="sv-SE" i="1" dirty="0">
                <a:solidFill>
                  <a:schemeClr val="tx1"/>
                </a:solidFill>
              </a:rPr>
              <a:t>Målet är inte alltid detsamma för alla”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”Jag fick en ordentlig kalldusch.”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”Jag var så kär. En eld brann inom mig.”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Liknelse:</a:t>
            </a:r>
            <a:r>
              <a:rPr lang="sv-SE" dirty="0" smtClean="0">
                <a:solidFill>
                  <a:schemeClr val="tx1"/>
                </a:solidFill>
              </a:rPr>
              <a:t> Liknelsen </a:t>
            </a:r>
            <a:r>
              <a:rPr lang="sv-SE" dirty="0">
                <a:solidFill>
                  <a:schemeClr val="tx1"/>
                </a:solidFill>
              </a:rPr>
              <a:t>är ett bildspråk där ett begrepp klargörs med ett annat. Liknelsen skiljer sig från metaforen genom att det klart utsägs vad något </a:t>
            </a:r>
            <a:r>
              <a:rPr lang="sv-SE" b="1" dirty="0">
                <a:solidFill>
                  <a:schemeClr val="tx1"/>
                </a:solidFill>
              </a:rPr>
              <a:t>liknar </a:t>
            </a:r>
            <a:r>
              <a:rPr lang="sv-SE" dirty="0">
                <a:solidFill>
                  <a:schemeClr val="tx1"/>
                </a:solidFill>
              </a:rPr>
              <a:t>eller </a:t>
            </a:r>
            <a:r>
              <a:rPr lang="sv-SE" b="1" dirty="0">
                <a:solidFill>
                  <a:schemeClr val="tx1"/>
                </a:solidFill>
              </a:rPr>
              <a:t>är som</a:t>
            </a:r>
            <a:r>
              <a:rPr lang="sv-SE" dirty="0">
                <a:solidFill>
                  <a:schemeClr val="tx1"/>
                </a:solidFill>
              </a:rPr>
              <a:t>. </a:t>
            </a: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Mitt hjärta värkte som en ond tand</a:t>
            </a:r>
            <a:r>
              <a:rPr lang="sv-SE" i="1" dirty="0" smtClean="0">
                <a:solidFill>
                  <a:schemeClr val="tx1"/>
                </a:solidFill>
              </a:rPr>
              <a:t>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”Jag stirrade som en skrämd katt”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”Klänningen var grön som en sommaräng”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b="1" dirty="0">
                <a:solidFill>
                  <a:schemeClr val="tx1"/>
                </a:solidFill>
              </a:rPr>
              <a:t> </a:t>
            </a:r>
            <a:r>
              <a:rPr lang="sv-SE" b="1" dirty="0" smtClean="0">
                <a:solidFill>
                  <a:schemeClr val="tx1"/>
                </a:solidFill>
              </a:rPr>
              <a:t>Allegori:</a:t>
            </a:r>
            <a:r>
              <a:rPr lang="sv-SE" dirty="0" smtClean="0">
                <a:solidFill>
                  <a:schemeClr val="tx1"/>
                </a:solidFill>
              </a:rPr>
              <a:t> En </a:t>
            </a:r>
            <a:r>
              <a:rPr lang="sv-SE" dirty="0">
                <a:solidFill>
                  <a:schemeClr val="tx1"/>
                </a:solidFill>
              </a:rPr>
              <a:t>allegori är en liten berättelse byggd av "bilder". </a:t>
            </a:r>
            <a:r>
              <a:rPr lang="sv-SE" dirty="0">
                <a:solidFill>
                  <a:schemeClr val="tx1"/>
                </a:solidFill>
              </a:rPr>
              <a:t>Ofta har man staplat flera metaforer på varandra. Man menar alltså inte bokstavligen det man säger utan målar i bilder det man vill säga i bilder. 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”Sverige </a:t>
            </a:r>
            <a:r>
              <a:rPr lang="sv-SE" i="1" dirty="0">
                <a:solidFill>
                  <a:schemeClr val="tx1"/>
                </a:solidFill>
              </a:rPr>
              <a:t>har kört i diket. </a:t>
            </a:r>
            <a:r>
              <a:rPr lang="sv-SE" i="1" dirty="0">
                <a:solidFill>
                  <a:schemeClr val="tx1"/>
                </a:solidFill>
              </a:rPr>
              <a:t>Nu måste vi bogsera upp landet på rätt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i="1" dirty="0">
                <a:solidFill>
                  <a:schemeClr val="tx1"/>
                </a:solidFill>
              </a:rPr>
              <a:t>väg. </a:t>
            </a:r>
            <a:r>
              <a:rPr lang="sv-SE" i="1" dirty="0">
                <a:solidFill>
                  <a:schemeClr val="tx1"/>
                </a:solidFill>
              </a:rPr>
              <a:t>Vi vet hur man kör</a:t>
            </a:r>
            <a:r>
              <a:rPr lang="sv-SE" i="1" dirty="0" smtClean="0">
                <a:solidFill>
                  <a:schemeClr val="tx1"/>
                </a:solidFill>
              </a:rPr>
              <a:t>!”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40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400" b="1" dirty="0" smtClean="0">
                <a:solidFill>
                  <a:schemeClr val="tx1"/>
                </a:solidFill>
              </a:rPr>
              <a:t>Anafor: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tx1"/>
                </a:solidFill>
              </a:rPr>
              <a:t>Anaforen är en upprepning av samma ord i början av flera satser. En av de mest kända är Martin Luther Kings tal </a:t>
            </a:r>
            <a:r>
              <a:rPr lang="sv-SE" sz="1400" i="1" dirty="0">
                <a:solidFill>
                  <a:schemeClr val="tx1"/>
                </a:solidFill>
              </a:rPr>
              <a:t>I </a:t>
            </a:r>
            <a:r>
              <a:rPr lang="sv-SE" sz="1400" i="1" dirty="0" err="1">
                <a:solidFill>
                  <a:schemeClr val="tx1"/>
                </a:solidFill>
              </a:rPr>
              <a:t>have</a:t>
            </a:r>
            <a:r>
              <a:rPr lang="sv-SE" sz="1400" i="1" dirty="0">
                <a:solidFill>
                  <a:schemeClr val="tx1"/>
                </a:solidFill>
              </a:rPr>
              <a:t> a </a:t>
            </a:r>
            <a:r>
              <a:rPr lang="sv-SE" sz="1400" i="1" dirty="0" err="1">
                <a:solidFill>
                  <a:schemeClr val="tx1"/>
                </a:solidFill>
              </a:rPr>
              <a:t>dream</a:t>
            </a:r>
            <a:r>
              <a:rPr lang="sv-SE" sz="1400" dirty="0">
                <a:solidFill>
                  <a:schemeClr val="tx1"/>
                </a:solidFill>
              </a:rPr>
              <a:t>, där denna fras upprepas ett mycket stort antal gånger med ökande kraft. Detta skapar en väldig dramatik. Det blir nästan ett mantra</a:t>
            </a:r>
            <a:r>
              <a:rPr lang="sv-SE" sz="1400" dirty="0"/>
              <a:t/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n-US" i="1" dirty="0">
                <a:solidFill>
                  <a:schemeClr val="tx1"/>
                </a:solidFill>
              </a:rPr>
              <a:t>have a dream that one day this nation will rise up and live out the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true meaning of its creed: "We hold these truths to be self-evident: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that all men are created equal."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n-US" i="1" dirty="0">
                <a:solidFill>
                  <a:schemeClr val="tx1"/>
                </a:solidFill>
              </a:rPr>
              <a:t>have a dream that one day on the red hills of Georgia the sons of former slaves and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the sons of former slave owners will be able to sit down together at the table of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brotherhood.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n-US" i="1" dirty="0">
                <a:solidFill>
                  <a:schemeClr val="tx1"/>
                </a:solidFill>
              </a:rPr>
              <a:t>have a dream that one day even the state of Mississippi, a state sweltering with the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heat of injustice, sweltering with the heat of oppression, will be transformed into an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1"/>
                </a:solidFill>
              </a:rPr>
              <a:t>oasis of freedom and justice.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3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Antites</a:t>
            </a:r>
            <a:r>
              <a:rPr lang="sv-SE" dirty="0" smtClean="0">
                <a:solidFill>
                  <a:schemeClr val="tx1"/>
                </a:solidFill>
              </a:rPr>
              <a:t>: </a:t>
            </a:r>
            <a:r>
              <a:rPr lang="sv-SE" dirty="0">
                <a:solidFill>
                  <a:schemeClr val="tx1"/>
                </a:solidFill>
              </a:rPr>
              <a:t>antitesen målar man i svartvitt. </a:t>
            </a:r>
            <a:r>
              <a:rPr lang="sv-SE" dirty="0">
                <a:solidFill>
                  <a:schemeClr val="tx1"/>
                </a:solidFill>
              </a:rPr>
              <a:t>Det handlar oftast om två sidor som står mot varandra, medvetet tar man bort alla nyanser där emellan. 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Dagens Sverige består av fattiga och rika, av mottagare och givare.”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 ”</a:t>
            </a:r>
            <a:r>
              <a:rPr lang="sv-SE" i="1" dirty="0">
                <a:solidFill>
                  <a:schemeClr val="tx1"/>
                </a:solidFill>
              </a:rPr>
              <a:t>Upp som en sol, ner som en pannkaka</a:t>
            </a:r>
            <a:r>
              <a:rPr lang="sv-SE" dirty="0">
                <a:solidFill>
                  <a:schemeClr val="tx1"/>
                </a:solidFill>
              </a:rPr>
              <a:t>.”</a:t>
            </a:r>
          </a:p>
          <a:p>
            <a:r>
              <a:rPr lang="sv-SE" b="1" i="1" dirty="0">
                <a:solidFill>
                  <a:schemeClr val="tx1"/>
                </a:solidFill>
              </a:rPr>
              <a:t> </a:t>
            </a:r>
            <a:r>
              <a:rPr lang="sv-SE" b="1" dirty="0" smtClean="0">
                <a:solidFill>
                  <a:schemeClr val="tx1"/>
                </a:solidFill>
              </a:rPr>
              <a:t>Alliteration</a:t>
            </a:r>
            <a:r>
              <a:rPr lang="sv-SE" dirty="0" smtClean="0">
                <a:solidFill>
                  <a:schemeClr val="tx1"/>
                </a:solidFill>
              </a:rPr>
              <a:t> : Orden </a:t>
            </a:r>
            <a:r>
              <a:rPr lang="sv-SE" dirty="0">
                <a:solidFill>
                  <a:schemeClr val="tx1"/>
                </a:solidFill>
              </a:rPr>
              <a:t>i ett kort budskap börjar på samma bokstav eller stavelse.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Sakta samlades sylvassa saker i sinnet.”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06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</a:rPr>
              <a:t>Retoriska </a:t>
            </a:r>
            <a:r>
              <a:rPr lang="sv-SE" b="1" dirty="0" smtClean="0">
                <a:solidFill>
                  <a:schemeClr val="tx1"/>
                </a:solidFill>
              </a:rPr>
              <a:t>frågor</a:t>
            </a:r>
            <a:r>
              <a:rPr lang="sv-SE" dirty="0" smtClean="0">
                <a:solidFill>
                  <a:schemeClr val="tx1"/>
                </a:solidFill>
              </a:rPr>
              <a:t>: Istället </a:t>
            </a:r>
            <a:r>
              <a:rPr lang="sv-SE" dirty="0">
                <a:solidFill>
                  <a:schemeClr val="tx1"/>
                </a:solidFill>
              </a:rPr>
              <a:t>för att göra ett påstående ställer man en fråga med ett givet svar.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Vill du bli lyckligare?”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”Tycker du att alla har rätt till en utbildning?”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”Har du någon gång känt dig irriterad?”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chemeClr val="tx1"/>
                </a:solidFill>
              </a:rPr>
              <a:t> http://www.youtube.com/watch?v=_</a:t>
            </a:r>
            <a:r>
              <a:rPr lang="sv-SE" i="1" dirty="0" smtClean="0">
                <a:solidFill>
                  <a:schemeClr val="tx1"/>
                </a:solidFill>
              </a:rPr>
              <a:t>P4QJLmuZmo   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08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En bra talare…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solidFill>
                  <a:schemeClr val="tx1"/>
                </a:solidFill>
              </a:rPr>
              <a:t>pratar </a:t>
            </a:r>
            <a:r>
              <a:rPr lang="sv-SE" dirty="0" smtClean="0">
                <a:solidFill>
                  <a:schemeClr val="tx1"/>
                </a:solidFill>
              </a:rPr>
              <a:t>tydligt.</a:t>
            </a:r>
            <a:endParaRPr lang="sv-S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v-SE" i="1" dirty="0">
                <a:solidFill>
                  <a:schemeClr val="tx1"/>
                </a:solidFill>
              </a:rPr>
              <a:t>tittar på åhörarna </a:t>
            </a:r>
            <a:r>
              <a:rPr lang="sv-SE" i="1" dirty="0" smtClean="0">
                <a:solidFill>
                  <a:schemeClr val="tx1"/>
                </a:solidFill>
              </a:rPr>
              <a:t>ibland.</a:t>
            </a:r>
            <a:endParaRPr lang="sv-SE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v-SE" i="1" dirty="0">
                <a:solidFill>
                  <a:schemeClr val="tx1"/>
                </a:solidFill>
              </a:rPr>
              <a:t>pratar lagom </a:t>
            </a:r>
            <a:r>
              <a:rPr lang="sv-SE" i="1" dirty="0" smtClean="0">
                <a:solidFill>
                  <a:schemeClr val="tx1"/>
                </a:solidFill>
              </a:rPr>
              <a:t>högt.</a:t>
            </a:r>
            <a:r>
              <a:rPr lang="sv-SE" i="1" dirty="0">
                <a:solidFill>
                  <a:schemeClr val="tx1"/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sv-SE" i="1" dirty="0">
                <a:solidFill>
                  <a:schemeClr val="tx1"/>
                </a:solidFill>
              </a:rPr>
              <a:t>pratar med en varierad röst (inlevelse</a:t>
            </a:r>
            <a:r>
              <a:rPr lang="sv-SE" i="1" dirty="0" smtClean="0">
                <a:solidFill>
                  <a:schemeClr val="tx1"/>
                </a:solidFill>
              </a:rPr>
              <a:t>).</a:t>
            </a:r>
            <a:endParaRPr lang="sv-S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v-SE" i="1" dirty="0">
                <a:solidFill>
                  <a:schemeClr val="tx1"/>
                </a:solidFill>
              </a:rPr>
              <a:t>tittar inte ner in pappret för </a:t>
            </a:r>
            <a:r>
              <a:rPr lang="sv-SE" i="1" dirty="0" smtClean="0">
                <a:solidFill>
                  <a:schemeClr val="tx1"/>
                </a:solidFill>
              </a:rPr>
              <a:t>mycket.</a:t>
            </a:r>
            <a:endParaRPr lang="sv-SE" dirty="0">
              <a:solidFill>
                <a:schemeClr val="tx1"/>
              </a:solidFill>
            </a:endParaRPr>
          </a:p>
          <a:p>
            <a:pPr lvl="0"/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En bra lyssnare…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sv-SE" dirty="0">
                <a:solidFill>
                  <a:schemeClr val="tx1"/>
                </a:solidFill>
              </a:rPr>
              <a:t>Lägger ner pennor och annat som kan distrahera, är du okoncentrerad så blir den som talar också det.</a:t>
            </a:r>
          </a:p>
          <a:p>
            <a:pPr>
              <a:buFont typeface="Wingdings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Tittar </a:t>
            </a:r>
            <a:r>
              <a:rPr lang="sv-SE" dirty="0">
                <a:solidFill>
                  <a:schemeClr val="tx1"/>
                </a:solidFill>
              </a:rPr>
              <a:t>på den som talar och ser engagerad ut, inte uttråkad. </a:t>
            </a:r>
          </a:p>
          <a:p>
            <a:pPr>
              <a:buFont typeface="Wingdings" pitchFamily="2" charset="2"/>
              <a:buChar char="Ø"/>
            </a:pPr>
            <a:r>
              <a:rPr lang="sv-SE" dirty="0">
                <a:solidFill>
                  <a:schemeClr val="tx1"/>
                </a:solidFill>
              </a:rPr>
              <a:t>Avbryter inte den som talar, har du några frågor så kan du ställa dem </a:t>
            </a:r>
            <a:r>
              <a:rPr lang="sv-SE" i="1" dirty="0">
                <a:solidFill>
                  <a:schemeClr val="tx1"/>
                </a:solidFill>
              </a:rPr>
              <a:t>efter </a:t>
            </a:r>
            <a:r>
              <a:rPr lang="sv-SE" dirty="0">
                <a:solidFill>
                  <a:schemeClr val="tx1"/>
                </a:solidFill>
              </a:rPr>
              <a:t>framförandet är slut. </a:t>
            </a:r>
          </a:p>
          <a:p>
            <a:pPr>
              <a:buFont typeface="Wingdings" pitchFamily="2" charset="2"/>
              <a:buChar char="Ø"/>
            </a:pPr>
            <a:r>
              <a:rPr lang="sv-SE" dirty="0">
                <a:solidFill>
                  <a:schemeClr val="tx1"/>
                </a:solidFill>
              </a:rPr>
              <a:t>Att lyssna handlar om att visa den som talar respekt,  </a:t>
            </a:r>
            <a:r>
              <a:rPr lang="sv-SE" i="1" dirty="0">
                <a:solidFill>
                  <a:schemeClr val="tx1"/>
                </a:solidFill>
              </a:rPr>
              <a:t>behandla andra såsom du själv vill bli behandlad, </a:t>
            </a:r>
            <a:r>
              <a:rPr lang="sv-SE" dirty="0">
                <a:solidFill>
                  <a:schemeClr val="tx1"/>
                </a:solidFill>
              </a:rPr>
              <a:t>är en gyllene regel! </a:t>
            </a:r>
            <a:r>
              <a:rPr lang="sv-SE" i="1" dirty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">
  <a:themeElements>
    <a:clrScheme name="Te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04560"/>
      </a:accent1>
      <a:accent2>
        <a:srgbClr val="4F4F46"/>
      </a:accent2>
      <a:accent3>
        <a:srgbClr val="A04040"/>
      </a:accent3>
      <a:accent4>
        <a:srgbClr val="4E745B"/>
      </a:accent4>
      <a:accent5>
        <a:srgbClr val="BA9E60"/>
      </a:accent5>
      <a:accent6>
        <a:srgbClr val="3573A1"/>
      </a:accent6>
      <a:hlink>
        <a:srgbClr val="0000FF"/>
      </a:hlink>
      <a:folHlink>
        <a:srgbClr val="2045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593</Words>
  <Application>Microsoft Office PowerPoint</Application>
  <PresentationFormat>Bildspel på skärmen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Blank</vt:lpstr>
      <vt:lpstr>Avslutningstal </vt:lpstr>
      <vt:lpstr>Retorik – konsten att tala  eller få andra att vilja lyssna</vt:lpstr>
      <vt:lpstr>Retoriska figurer </vt:lpstr>
      <vt:lpstr>PowerPoint-presentation</vt:lpstr>
      <vt:lpstr>Anafor: Anaforen är en upprepning av samma ord i början av flera satser. En av de mest kända är Martin Luther Kings tal I have a dream, där denna fras upprepas ett mycket stort antal gånger med ökande kraft. Detta skapar en väldig dramatik. Det blir nästan ett mantra </vt:lpstr>
      <vt:lpstr>PowerPoint-presentation</vt:lpstr>
      <vt:lpstr>PowerPoint-presentation</vt:lpstr>
      <vt:lpstr>En bra talare…</vt:lpstr>
      <vt:lpstr>En bra lyssnare… </vt:lpstr>
      <vt:lpstr>Bedömning </vt:lpstr>
    </vt:vector>
  </TitlesOfParts>
  <Company>Tyresö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Avslutningstal</dc:title>
  <dc:creator>Elin Posch</dc:creator>
  <cp:lastModifiedBy>Elin Posch</cp:lastModifiedBy>
  <cp:revision>16</cp:revision>
  <dcterms:created xsi:type="dcterms:W3CDTF">2014-04-22T08:43:40Z</dcterms:created>
  <dcterms:modified xsi:type="dcterms:W3CDTF">2014-04-30T12:39:55Z</dcterms:modified>
</cp:coreProperties>
</file>